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7" r:id="rId3"/>
    <p:sldId id="270" r:id="rId4"/>
    <p:sldId id="269" r:id="rId5"/>
    <p:sldId id="268" r:id="rId6"/>
    <p:sldId id="258" r:id="rId7"/>
    <p:sldId id="271" r:id="rId8"/>
    <p:sldId id="273" r:id="rId9"/>
    <p:sldId id="256" r:id="rId10"/>
    <p:sldId id="259" r:id="rId11"/>
    <p:sldId id="260" r:id="rId12"/>
    <p:sldId id="274" r:id="rId13"/>
    <p:sldId id="275" r:id="rId14"/>
    <p:sldId id="266" r:id="rId15"/>
    <p:sldId id="265" r:id="rId16"/>
    <p:sldId id="261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94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94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524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3124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158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91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289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460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3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13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95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47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5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090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34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98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69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57353B8-CB8C-4FE4-897E-72EE9DC4F7C6}" type="datetimeFigureOut">
              <a:rPr lang="pt-BR" smtClean="0"/>
              <a:t>24/04/2021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5197-C348-4085-8CE5-CF35D690BA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314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60CE519-DF53-4BFC-83F8-197FD4E38B80}"/>
              </a:ext>
            </a:extLst>
          </p:cNvPr>
          <p:cNvSpPr txBox="1"/>
          <p:nvPr/>
        </p:nvSpPr>
        <p:spPr>
          <a:xfrm>
            <a:off x="2024743" y="2245000"/>
            <a:ext cx="7976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Estimativa de teores de Cálcio utilizando dados de furos de sondagem e KNN </a:t>
            </a:r>
            <a:r>
              <a:rPr lang="pt-BR" sz="3600" dirty="0" err="1"/>
              <a:t>Regressor</a:t>
            </a:r>
            <a:r>
              <a:rPr lang="pt-BR" sz="3600" dirty="0"/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95CCEE8-5635-4D9C-B409-36615B25ADE3}"/>
              </a:ext>
            </a:extLst>
          </p:cNvPr>
          <p:cNvSpPr txBox="1"/>
          <p:nvPr/>
        </p:nvSpPr>
        <p:spPr>
          <a:xfrm rot="10800000" flipV="1">
            <a:off x="2177143" y="4674944"/>
            <a:ext cx="720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Felipe Guerra </a:t>
            </a:r>
          </a:p>
          <a:p>
            <a:pPr algn="ctr"/>
            <a:r>
              <a:rPr lang="pt-BR" sz="2000" dirty="0"/>
              <a:t>Abril 2021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A2BBA-DD11-475D-8666-59F9178D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6736" cy="11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0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8166AB2-016A-49B3-BA07-6E938D45986B}"/>
              </a:ext>
            </a:extLst>
          </p:cNvPr>
          <p:cNvSpPr txBox="1"/>
          <p:nvPr/>
        </p:nvSpPr>
        <p:spPr>
          <a:xfrm>
            <a:off x="776377" y="1331774"/>
            <a:ext cx="10472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Algorítimo</a:t>
            </a:r>
            <a:r>
              <a:rPr lang="pt-BR" dirty="0"/>
              <a:t> de </a:t>
            </a:r>
            <a:r>
              <a:rPr lang="pt-BR" dirty="0" err="1"/>
              <a:t>Machine</a:t>
            </a:r>
            <a:r>
              <a:rPr lang="pt-BR" dirty="0"/>
              <a:t> Learning (supervisionada)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Normalmente é usado como classificador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Calcula a distância entre k vetores e determina a qual classe um determinado registro pertence a partir das </a:t>
            </a:r>
            <a:r>
              <a:rPr lang="pt-BR" i="1" dirty="0" err="1"/>
              <a:t>features</a:t>
            </a:r>
            <a:r>
              <a:rPr lang="pt-BR" dirty="0"/>
              <a:t> encontradas em cada ponto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757CF7-2D31-4A50-8B39-6A39FB5E6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98" y="3324138"/>
            <a:ext cx="3724795" cy="299126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821D8B-C44F-4A70-BC2E-5B6B42FA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80" y="3324138"/>
            <a:ext cx="3792035" cy="29912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2591A2-84ED-412F-974A-BA80E5E7C677}"/>
              </a:ext>
            </a:extLst>
          </p:cNvPr>
          <p:cNvSpPr txBox="1"/>
          <p:nvPr/>
        </p:nvSpPr>
        <p:spPr>
          <a:xfrm>
            <a:off x="955394" y="561954"/>
            <a:ext cx="3825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KNN – K </a:t>
            </a:r>
            <a:r>
              <a:rPr lang="pt-BR" sz="2200" dirty="0" err="1"/>
              <a:t>Nearest</a:t>
            </a:r>
            <a:r>
              <a:rPr lang="pt-BR" sz="2200" dirty="0"/>
              <a:t> </a:t>
            </a:r>
            <a:r>
              <a:rPr lang="pt-BR" sz="2200" dirty="0" err="1"/>
              <a:t>Neighbors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73346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3BFEC47-A054-42F0-87D3-F2DE83A1E97E}"/>
              </a:ext>
            </a:extLst>
          </p:cNvPr>
          <p:cNvSpPr txBox="1"/>
          <p:nvPr/>
        </p:nvSpPr>
        <p:spPr>
          <a:xfrm>
            <a:off x="845863" y="1803633"/>
            <a:ext cx="10796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A regressão irá nos fornecer um valor para um ponto a ser determinado</a:t>
            </a:r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Em geral funciona bem para dados nos quais a </a:t>
            </a:r>
            <a:r>
              <a:rPr lang="pt-BR" sz="2000" b="1" dirty="0"/>
              <a:t>variável é contínua na natureza</a:t>
            </a:r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Usa características de </a:t>
            </a:r>
            <a:r>
              <a:rPr lang="pt-BR" sz="2000" b="1" dirty="0"/>
              <a:t>similaridade </a:t>
            </a:r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Isso significa que o novo ponto recebe um valor com base na semelhança com os pontos do conjunto de treinamento</a:t>
            </a:r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Na regressão, a média dos valores de k é usada como previsão final 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F79715-6699-4058-A99E-95CC8A2C10C8}"/>
              </a:ext>
            </a:extLst>
          </p:cNvPr>
          <p:cNvSpPr txBox="1"/>
          <p:nvPr/>
        </p:nvSpPr>
        <p:spPr>
          <a:xfrm>
            <a:off x="955394" y="561954"/>
            <a:ext cx="3825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KNN – K </a:t>
            </a:r>
            <a:r>
              <a:rPr lang="pt-BR" sz="2200" dirty="0" err="1"/>
              <a:t>Nearest</a:t>
            </a:r>
            <a:r>
              <a:rPr lang="pt-BR" sz="2200" dirty="0"/>
              <a:t> </a:t>
            </a:r>
            <a:r>
              <a:rPr lang="pt-BR" sz="2200" dirty="0" err="1"/>
              <a:t>Neighbors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37791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280968B-8B8A-4E24-A2DD-7EDF30FEC63D}"/>
              </a:ext>
            </a:extLst>
          </p:cNvPr>
          <p:cNvSpPr txBox="1"/>
          <p:nvPr/>
        </p:nvSpPr>
        <p:spPr>
          <a:xfrm>
            <a:off x="881743" y="1449224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Carregamento da base de dados no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D13923-5110-40DD-8C4C-BFA659AE1DEF}"/>
              </a:ext>
            </a:extLst>
          </p:cNvPr>
          <p:cNvSpPr txBox="1"/>
          <p:nvPr/>
        </p:nvSpPr>
        <p:spPr>
          <a:xfrm>
            <a:off x="1737017" y="2255460"/>
            <a:ext cx="362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Separação entre treino e teste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C3B3CC-F72D-4AB7-B353-8364410B9B73}"/>
              </a:ext>
            </a:extLst>
          </p:cNvPr>
          <p:cNvSpPr txBox="1"/>
          <p:nvPr/>
        </p:nvSpPr>
        <p:spPr>
          <a:xfrm>
            <a:off x="1954224" y="305966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Normalização dos dados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856111-0477-4BF6-860E-FA030ABBD577}"/>
              </a:ext>
            </a:extLst>
          </p:cNvPr>
          <p:cNvSpPr txBox="1"/>
          <p:nvPr/>
        </p:nvSpPr>
        <p:spPr>
          <a:xfrm>
            <a:off x="202141" y="3858367"/>
            <a:ext cx="656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de modelos com diferentes métricas e parâmetros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62688C-BAFF-45D2-B1FF-E38B26AA600E}"/>
              </a:ext>
            </a:extLst>
          </p:cNvPr>
          <p:cNvSpPr txBox="1"/>
          <p:nvPr/>
        </p:nvSpPr>
        <p:spPr>
          <a:xfrm>
            <a:off x="2026397" y="4672849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de desempenho (R2) 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A3AC252-F00C-41C5-808C-4F358145EDBF}"/>
              </a:ext>
            </a:extLst>
          </p:cNvPr>
          <p:cNvCxnSpPr>
            <a:cxnSpLocks/>
          </p:cNvCxnSpPr>
          <p:nvPr/>
        </p:nvCxnSpPr>
        <p:spPr>
          <a:xfrm flipH="1">
            <a:off x="3486783" y="1876350"/>
            <a:ext cx="1" cy="321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A9A9362-E0C6-4592-B2C6-AE3DD4BD2CA7}"/>
              </a:ext>
            </a:extLst>
          </p:cNvPr>
          <p:cNvCxnSpPr/>
          <p:nvPr/>
        </p:nvCxnSpPr>
        <p:spPr>
          <a:xfrm flipV="1">
            <a:off x="6766759" y="3446550"/>
            <a:ext cx="489857" cy="537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C5A8053-B586-4D20-8C22-E7AF46E8B60F}"/>
              </a:ext>
            </a:extLst>
          </p:cNvPr>
          <p:cNvSpPr txBox="1"/>
          <p:nvPr/>
        </p:nvSpPr>
        <p:spPr>
          <a:xfrm>
            <a:off x="7271899" y="3261884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Valores de K entre 1 e 40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7FADBFE-6FEC-4657-8E5C-A65E8DA959F7}"/>
              </a:ext>
            </a:extLst>
          </p:cNvPr>
          <p:cNvCxnSpPr>
            <a:cxnSpLocks/>
          </p:cNvCxnSpPr>
          <p:nvPr/>
        </p:nvCxnSpPr>
        <p:spPr>
          <a:xfrm>
            <a:off x="6775408" y="4142729"/>
            <a:ext cx="481208" cy="427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B5C1F7B-E662-43E7-836A-C077D7004329}"/>
              </a:ext>
            </a:extLst>
          </p:cNvPr>
          <p:cNvSpPr txBox="1"/>
          <p:nvPr/>
        </p:nvSpPr>
        <p:spPr>
          <a:xfrm>
            <a:off x="7379236" y="4438366"/>
            <a:ext cx="2486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Métricas Euclidiana</a:t>
            </a:r>
          </a:p>
          <a:p>
            <a:r>
              <a:rPr lang="pt-BR" dirty="0"/>
              <a:t>	         Manhattan</a:t>
            </a:r>
          </a:p>
          <a:p>
            <a:r>
              <a:rPr lang="pt-BR" dirty="0"/>
              <a:t>                </a:t>
            </a:r>
            <a:r>
              <a:rPr lang="pt-BR" dirty="0" err="1"/>
              <a:t>Minkowski</a:t>
            </a:r>
            <a:endParaRPr lang="pt-BR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3348633-E701-40A9-8116-781B83BA00A6}"/>
              </a:ext>
            </a:extLst>
          </p:cNvPr>
          <p:cNvCxnSpPr>
            <a:cxnSpLocks/>
          </p:cNvCxnSpPr>
          <p:nvPr/>
        </p:nvCxnSpPr>
        <p:spPr>
          <a:xfrm flipH="1">
            <a:off x="3484451" y="2679907"/>
            <a:ext cx="1" cy="321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70579AF-815D-4A7D-B72D-841B3EED2BD9}"/>
              </a:ext>
            </a:extLst>
          </p:cNvPr>
          <p:cNvCxnSpPr>
            <a:cxnSpLocks/>
          </p:cNvCxnSpPr>
          <p:nvPr/>
        </p:nvCxnSpPr>
        <p:spPr>
          <a:xfrm flipH="1">
            <a:off x="3484450" y="3487042"/>
            <a:ext cx="1" cy="321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3F6E589-A7AF-44A0-B1ED-99F56067531D}"/>
              </a:ext>
            </a:extLst>
          </p:cNvPr>
          <p:cNvSpPr txBox="1"/>
          <p:nvPr/>
        </p:nvSpPr>
        <p:spPr>
          <a:xfrm>
            <a:off x="955394" y="561954"/>
            <a:ext cx="14285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Workflow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4131B4A4-11C4-4A59-9E2E-A94848BCA610}"/>
              </a:ext>
            </a:extLst>
          </p:cNvPr>
          <p:cNvCxnSpPr>
            <a:cxnSpLocks/>
          </p:cNvCxnSpPr>
          <p:nvPr/>
        </p:nvCxnSpPr>
        <p:spPr>
          <a:xfrm flipH="1">
            <a:off x="3353822" y="4277708"/>
            <a:ext cx="1" cy="321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2E3B9C1E-3568-4104-9B39-C279C76F004E}"/>
              </a:ext>
            </a:extLst>
          </p:cNvPr>
          <p:cNvCxnSpPr>
            <a:cxnSpLocks/>
          </p:cNvCxnSpPr>
          <p:nvPr/>
        </p:nvCxnSpPr>
        <p:spPr>
          <a:xfrm flipV="1">
            <a:off x="3657613" y="4248868"/>
            <a:ext cx="0" cy="321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51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20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7245A34-4177-4FF5-8339-602FA9000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1840205"/>
            <a:ext cx="3629532" cy="24101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604A4E-C4F2-441A-86FC-7801AE06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27" y="1840205"/>
            <a:ext cx="3629532" cy="23530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81D2ED0-568E-43C0-8CB0-1B98D54A1AD5}"/>
              </a:ext>
            </a:extLst>
          </p:cNvPr>
          <p:cNvSpPr txBox="1"/>
          <p:nvPr/>
        </p:nvSpPr>
        <p:spPr>
          <a:xfrm>
            <a:off x="2242457" y="119328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Treino = 80%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A7B89C1-C076-4CF3-8392-FAFB2421FE54}"/>
              </a:ext>
            </a:extLst>
          </p:cNvPr>
          <p:cNvSpPr txBox="1"/>
          <p:nvPr/>
        </p:nvSpPr>
        <p:spPr>
          <a:xfrm>
            <a:off x="6569529" y="112719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Treino = 95%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38E5ED-BE34-4D9B-B64A-72B90DE37B19}"/>
              </a:ext>
            </a:extLst>
          </p:cNvPr>
          <p:cNvSpPr txBox="1"/>
          <p:nvPr/>
        </p:nvSpPr>
        <p:spPr>
          <a:xfrm>
            <a:off x="955394" y="561954"/>
            <a:ext cx="3741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Medidas de desempenho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E38075B-8FE3-4609-B6CE-0E008AD7B3D3}"/>
              </a:ext>
            </a:extLst>
          </p:cNvPr>
          <p:cNvSpPr txBox="1"/>
          <p:nvPr/>
        </p:nvSpPr>
        <p:spPr>
          <a:xfrm>
            <a:off x="1356127" y="4250366"/>
            <a:ext cx="9636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Valores baixos de K performam melhor :</a:t>
            </a:r>
          </a:p>
          <a:p>
            <a:endParaRPr lang="pt-B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/>
              <a:t>Complexidade do modelo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k &lt; mostra que o valor é mais dependente do valor de seu vizinho mais próximo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Enquanto k &gt; se aproxima mais da média</a:t>
            </a:r>
          </a:p>
          <a:p>
            <a:pPr lvl="1"/>
            <a:endParaRPr lang="pt-B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Esperado visto que os teores de pontos próximos tendem a ser parecidos (no contexto geológico)</a:t>
            </a:r>
          </a:p>
          <a:p>
            <a:endParaRPr lang="pt-BR" sz="1400" dirty="0"/>
          </a:p>
          <a:p>
            <a:r>
              <a:rPr lang="pt-BR" sz="1200" b="1" dirty="0"/>
              <a:t>O modelo performa melhor com maior quantidade de dados de treino</a:t>
            </a:r>
          </a:p>
          <a:p>
            <a:endParaRPr lang="pt-BR" sz="1200" dirty="0"/>
          </a:p>
          <a:p>
            <a:r>
              <a:rPr lang="pt-BR" sz="1200" dirty="0"/>
              <a:t>Requer </a:t>
            </a:r>
            <a:r>
              <a:rPr lang="pt-BR" sz="1200" b="1" dirty="0"/>
              <a:t>maior quantidade </a:t>
            </a:r>
            <a:r>
              <a:rPr lang="pt-BR" sz="1200" dirty="0"/>
              <a:t>de dados para aumento de desempenho</a:t>
            </a:r>
          </a:p>
          <a:p>
            <a:endParaRPr lang="pt-BR" sz="1200" dirty="0"/>
          </a:p>
          <a:p>
            <a:r>
              <a:rPr lang="pt-BR" sz="1200" b="1" dirty="0"/>
              <a:t>R2 = 0,88 para k = 2</a:t>
            </a:r>
          </a:p>
        </p:txBody>
      </p:sp>
    </p:spTree>
    <p:extLst>
      <p:ext uri="{BB962C8B-B14F-4D97-AF65-F5344CB8AC3E}">
        <p14:creationId xmlns:p14="http://schemas.microsoft.com/office/powerpoint/2010/main" val="391284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5652EE9-A1FA-4802-83E5-D20077A5AE5D}"/>
              </a:ext>
            </a:extLst>
          </p:cNvPr>
          <p:cNvSpPr txBox="1"/>
          <p:nvPr/>
        </p:nvSpPr>
        <p:spPr>
          <a:xfrm>
            <a:off x="712211" y="1353054"/>
            <a:ext cx="67282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Agropecuária (teores baixos) </a:t>
            </a:r>
            <a:r>
              <a:rPr lang="pt-BR" dirty="0"/>
              <a:t>– de 10 a 20% de Ca (ou baixa quantidade do mineral calcita CaCO</a:t>
            </a:r>
            <a:r>
              <a:rPr lang="pt-BR" baseline="-25000" dirty="0"/>
              <a:t>3</a:t>
            </a:r>
            <a:r>
              <a:rPr lang="pt-BR" dirty="0"/>
              <a:t>) – contém alto teor de impurezas como os elementos Fe, Si, Mg</a:t>
            </a:r>
          </a:p>
          <a:p>
            <a:endParaRPr lang="pt-BR" sz="1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600" dirty="0"/>
              <a:t>Ração animal – baixo valor agregado = 10 -20 US$/t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379F34-3D4F-4038-B0AC-B83624DB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813" y="1384182"/>
            <a:ext cx="3240623" cy="283271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D4537F2-211D-4621-A529-E98CA264D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848" y="4363059"/>
            <a:ext cx="4337767" cy="1712741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DD10E0A-366B-4A72-8053-55ACDA44111C}"/>
              </a:ext>
            </a:extLst>
          </p:cNvPr>
          <p:cNvCxnSpPr>
            <a:cxnSpLocks/>
          </p:cNvCxnSpPr>
          <p:nvPr/>
        </p:nvCxnSpPr>
        <p:spPr>
          <a:xfrm>
            <a:off x="6096000" y="4784272"/>
            <a:ext cx="2406125" cy="1143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A77CD5CF-0B4F-43BE-B74B-85D3AB2C652B}"/>
              </a:ext>
            </a:extLst>
          </p:cNvPr>
          <p:cNvCxnSpPr>
            <a:cxnSpLocks/>
          </p:cNvCxnSpPr>
          <p:nvPr/>
        </p:nvCxnSpPr>
        <p:spPr>
          <a:xfrm>
            <a:off x="7271848" y="1861457"/>
            <a:ext cx="2672252" cy="212272"/>
          </a:xfrm>
          <a:prstGeom prst="curvedConnector3">
            <a:avLst>
              <a:gd name="adj1" fmla="val 9735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72E96A-7CD7-44E9-813D-27E43096333B}"/>
              </a:ext>
            </a:extLst>
          </p:cNvPr>
          <p:cNvSpPr txBox="1"/>
          <p:nvPr/>
        </p:nvSpPr>
        <p:spPr>
          <a:xfrm>
            <a:off x="712211" y="5065847"/>
            <a:ext cx="63910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r>
              <a:rPr lang="pt-BR" b="1" dirty="0"/>
              <a:t>Indústria (teores elevados) </a:t>
            </a:r>
            <a:r>
              <a:rPr lang="pt-BR" dirty="0"/>
              <a:t>– de 35 – 55% de Ca (alto teor de CaCO3) livre impurezas.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Calcário puro para indústria de cimento branco = 400 US$/t </a:t>
            </a:r>
          </a:p>
          <a:p>
            <a:r>
              <a:rPr lang="pt-BR" sz="1600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CE9102B-7435-40E4-B2B5-D8AAAC0FFC77}"/>
              </a:ext>
            </a:extLst>
          </p:cNvPr>
          <p:cNvSpPr txBox="1"/>
          <p:nvPr/>
        </p:nvSpPr>
        <p:spPr>
          <a:xfrm>
            <a:off x="10544010" y="6075800"/>
            <a:ext cx="1085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Embrapa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6F3468-81D2-4FFC-8325-CC9BFCF9F503}"/>
              </a:ext>
            </a:extLst>
          </p:cNvPr>
          <p:cNvSpPr txBox="1"/>
          <p:nvPr/>
        </p:nvSpPr>
        <p:spPr>
          <a:xfrm>
            <a:off x="955394" y="561954"/>
            <a:ext cx="3403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Viabilidade Econômica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FBF47A6-0676-4DAC-89FB-E77FEC02C937}"/>
              </a:ext>
            </a:extLst>
          </p:cNvPr>
          <p:cNvSpPr txBox="1"/>
          <p:nvPr/>
        </p:nvSpPr>
        <p:spPr>
          <a:xfrm>
            <a:off x="712211" y="3077368"/>
            <a:ext cx="63090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Agricultura (teores intermediários) </a:t>
            </a:r>
            <a:r>
              <a:rPr lang="pt-BR" dirty="0"/>
              <a:t>– de 20 a 35% de Ca (nessa proporção de Calcita temos a formação do Calcário Dolomítico, com a formação de Dolomita (Mg) </a:t>
            </a:r>
          </a:p>
          <a:p>
            <a:endParaRPr lang="pt-BR" sz="1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600" dirty="0"/>
              <a:t>Calcário Dolomítico para correção de solo – médio valor agregado = 100 – 200 US$/t</a:t>
            </a:r>
          </a:p>
        </p:txBody>
      </p:sp>
    </p:spTree>
    <p:extLst>
      <p:ext uri="{BB962C8B-B14F-4D97-AF65-F5344CB8AC3E}">
        <p14:creationId xmlns:p14="http://schemas.microsoft.com/office/powerpoint/2010/main" val="424946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  <p:bldP spid="2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72EB6B1-E6F5-4857-BF06-E8D7473B123D}"/>
              </a:ext>
            </a:extLst>
          </p:cNvPr>
          <p:cNvSpPr txBox="1"/>
          <p:nvPr/>
        </p:nvSpPr>
        <p:spPr>
          <a:xfrm>
            <a:off x="947955" y="1862356"/>
            <a:ext cx="1023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O modelo se mostrou bastante assertivo, </a:t>
            </a:r>
            <a:r>
              <a:rPr lang="pt-BR" sz="2000" b="1" dirty="0"/>
              <a:t>principalmente quando usado um valor k baixo – porém necessitaria de mais dados para melhorar o desempenho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01730D-F7D0-4FBA-92C0-12663761EC16}"/>
              </a:ext>
            </a:extLst>
          </p:cNvPr>
          <p:cNvSpPr txBox="1"/>
          <p:nvPr/>
        </p:nvSpPr>
        <p:spPr>
          <a:xfrm>
            <a:off x="955394" y="561954"/>
            <a:ext cx="32239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Algumas conclusões...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9E05C8-E5F4-435C-93DC-941C2560D011}"/>
              </a:ext>
            </a:extLst>
          </p:cNvPr>
          <p:cNvSpPr txBox="1"/>
          <p:nvPr/>
        </p:nvSpPr>
        <p:spPr>
          <a:xfrm>
            <a:off x="955394" y="2726871"/>
            <a:ext cx="103521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Segundo o modelo estatístico r2 (r-quadrado) a </a:t>
            </a:r>
            <a:r>
              <a:rPr lang="pt-BR" sz="2000" b="1" dirty="0"/>
              <a:t>acurácia alcançada foi de 88%</a:t>
            </a:r>
            <a:r>
              <a:rPr lang="pt-BR" dirty="0"/>
              <a:t> na previsão de teores para k = 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3D2E35-D010-4908-9B95-71657CB3D095}"/>
              </a:ext>
            </a:extLst>
          </p:cNvPr>
          <p:cNvSpPr txBox="1"/>
          <p:nvPr/>
        </p:nvSpPr>
        <p:spPr>
          <a:xfrm>
            <a:off x="955394" y="4086569"/>
            <a:ext cx="1054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Os resultados encontrados são um primeiro passo para definir quais setores econômicos poderiam ser alimentados pelo minério a ser lavrado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FFCBCF-849A-43A9-AE3E-44A9F336B542}"/>
              </a:ext>
            </a:extLst>
          </p:cNvPr>
          <p:cNvSpPr txBox="1"/>
          <p:nvPr/>
        </p:nvSpPr>
        <p:spPr>
          <a:xfrm>
            <a:off x="955394" y="3560608"/>
            <a:ext cx="99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Os teores de Cálcio variam de 0,05 à 55,9% e é possível criar “zonas de teores”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177221-062A-4EBD-8E0C-AB40645F8FA9}"/>
              </a:ext>
            </a:extLst>
          </p:cNvPr>
          <p:cNvSpPr txBox="1"/>
          <p:nvPr/>
        </p:nvSpPr>
        <p:spPr>
          <a:xfrm>
            <a:off x="955394" y="4889529"/>
            <a:ext cx="973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A partir dessas zonas é possível designar os melhores destinos de venda de cada ‘cubo’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Os níveis de corte  foram estipulados a partir das concentrações demandadas por cada setor (Agropecuária, Agricultura, Indústria)  </a:t>
            </a:r>
          </a:p>
        </p:txBody>
      </p:sp>
    </p:spTree>
    <p:extLst>
      <p:ext uri="{BB962C8B-B14F-4D97-AF65-F5344CB8AC3E}">
        <p14:creationId xmlns:p14="http://schemas.microsoft.com/office/powerpoint/2010/main" val="41312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6577850-367B-4FE2-82A6-EF296F540FA7}"/>
              </a:ext>
            </a:extLst>
          </p:cNvPr>
          <p:cNvSpPr txBox="1"/>
          <p:nvPr/>
        </p:nvSpPr>
        <p:spPr>
          <a:xfrm>
            <a:off x="789118" y="1565655"/>
            <a:ext cx="107530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b="1" dirty="0"/>
              <a:t>Geração de modelos 3D</a:t>
            </a:r>
            <a:r>
              <a:rPr lang="pt-BR" dirty="0"/>
              <a:t> dos furos de sondagem desenvolvidos no KNN </a:t>
            </a:r>
            <a:r>
              <a:rPr lang="pt-BR" dirty="0" err="1"/>
              <a:t>Regressor</a:t>
            </a:r>
            <a:endParaRPr lang="pt-BR" dirty="0"/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Geração de modelos em 2 e 3 dimensões utilizando </a:t>
            </a:r>
            <a:r>
              <a:rPr lang="pt-BR" sz="2000" b="1" dirty="0"/>
              <a:t>outras técnicas de ML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6364D7-3AB8-4CAD-93E1-4D8AA0685557}"/>
              </a:ext>
            </a:extLst>
          </p:cNvPr>
          <p:cNvSpPr txBox="1"/>
          <p:nvPr/>
        </p:nvSpPr>
        <p:spPr>
          <a:xfrm>
            <a:off x="955394" y="561954"/>
            <a:ext cx="2579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Próximos passos...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6B5614-6C51-46DE-807A-0C096E05F637}"/>
              </a:ext>
            </a:extLst>
          </p:cNvPr>
          <p:cNvSpPr txBox="1"/>
          <p:nvPr/>
        </p:nvSpPr>
        <p:spPr>
          <a:xfrm>
            <a:off x="789118" y="3314700"/>
            <a:ext cx="1043677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   Como...</a:t>
            </a:r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Utilizar NN (Neural Network) – com informações  geológicas de litologia, alterações rochosas </a:t>
            </a:r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Combinar com as informações geográficas geradas pelo KNN – gerar volumes de cubagem</a:t>
            </a:r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Comparar com os resultados obtidos pelos métodos tradicionais usados atualmente em geologia, como a biblioteca </a:t>
            </a:r>
            <a:r>
              <a:rPr lang="pt-BR" dirty="0" err="1"/>
              <a:t>PyKrige</a:t>
            </a:r>
            <a:r>
              <a:rPr lang="pt-BR" dirty="0"/>
              <a:t> ou softwares consagrados como o </a:t>
            </a:r>
            <a:r>
              <a:rPr lang="pt-BR" dirty="0" err="1"/>
              <a:t>DataMine</a:t>
            </a:r>
            <a:r>
              <a:rPr 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13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11C1FEB-78BD-4117-944C-C5F4F38A9B9D}"/>
              </a:ext>
            </a:extLst>
          </p:cNvPr>
          <p:cNvSpPr txBox="1"/>
          <p:nvPr/>
        </p:nvSpPr>
        <p:spPr>
          <a:xfrm>
            <a:off x="5143500" y="320856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07239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C9A34B4-B5AF-484E-BAA4-CE892CD367F6}"/>
              </a:ext>
            </a:extLst>
          </p:cNvPr>
          <p:cNvSpPr txBox="1"/>
          <p:nvPr/>
        </p:nvSpPr>
        <p:spPr>
          <a:xfrm>
            <a:off x="955394" y="561954"/>
            <a:ext cx="1704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Sondagem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E49A1A-8C8A-4967-8669-7A9F612EE567}"/>
              </a:ext>
            </a:extLst>
          </p:cNvPr>
          <p:cNvSpPr txBox="1"/>
          <p:nvPr/>
        </p:nvSpPr>
        <p:spPr>
          <a:xfrm>
            <a:off x="718905" y="1310066"/>
            <a:ext cx="50369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Passo </a:t>
            </a:r>
            <a:r>
              <a:rPr lang="pt-BR" sz="2000" b="1" dirty="0"/>
              <a:t>intermediário</a:t>
            </a:r>
            <a:r>
              <a:rPr lang="pt-BR" dirty="0"/>
              <a:t> dentro de um projeto de mineração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Possibilita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Complementar o </a:t>
            </a:r>
            <a:r>
              <a:rPr lang="pt-BR" sz="2000" b="1" dirty="0"/>
              <a:t>mapeamento de superfície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Cubagem da reserva – produzir um </a:t>
            </a:r>
            <a:r>
              <a:rPr lang="pt-BR" sz="2000" b="1" dirty="0"/>
              <a:t>“mapeamento” de subsuperfície </a:t>
            </a:r>
          </a:p>
          <a:p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Constatar: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Localização geográfica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Profundidade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Geometria do corpo mineralizado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8D986A0-17B3-4D95-B162-583FCE76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567" y="953446"/>
            <a:ext cx="4029261" cy="53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3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C9A34B4-B5AF-484E-BAA4-CE892CD367F6}"/>
              </a:ext>
            </a:extLst>
          </p:cNvPr>
          <p:cNvSpPr txBox="1"/>
          <p:nvPr/>
        </p:nvSpPr>
        <p:spPr>
          <a:xfrm>
            <a:off x="955394" y="561954"/>
            <a:ext cx="1704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Sondagem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B8C9DD4-1E28-4959-A009-B35886CF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09" y="1310066"/>
            <a:ext cx="5886496" cy="44255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EE33C32-D7A8-47AE-A124-D6434A262698}"/>
              </a:ext>
            </a:extLst>
          </p:cNvPr>
          <p:cNvSpPr txBox="1"/>
          <p:nvPr/>
        </p:nvSpPr>
        <p:spPr>
          <a:xfrm>
            <a:off x="718905" y="1310066"/>
            <a:ext cx="50369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Passo </a:t>
            </a:r>
            <a:r>
              <a:rPr lang="pt-BR" sz="2000" b="1" dirty="0"/>
              <a:t>intermediário</a:t>
            </a:r>
            <a:r>
              <a:rPr lang="pt-BR" dirty="0"/>
              <a:t> dentro de um projeto de mineração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Possibilita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Complementar o </a:t>
            </a:r>
            <a:r>
              <a:rPr lang="pt-BR" sz="2000" b="1" dirty="0"/>
              <a:t>mapeamento de superfície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Cubagem da reserva – produzir um </a:t>
            </a:r>
            <a:r>
              <a:rPr lang="pt-BR" sz="2000" b="1" dirty="0"/>
              <a:t>“mapeamento” de subsuperfície </a:t>
            </a:r>
          </a:p>
          <a:p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Constatar: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Localização geográfica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Profundidade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Geometria do corpo mineralizado </a:t>
            </a:r>
          </a:p>
        </p:txBody>
      </p:sp>
    </p:spTree>
    <p:extLst>
      <p:ext uri="{BB962C8B-B14F-4D97-AF65-F5344CB8AC3E}">
        <p14:creationId xmlns:p14="http://schemas.microsoft.com/office/powerpoint/2010/main" val="416800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C9A34B4-B5AF-484E-BAA4-CE892CD367F6}"/>
              </a:ext>
            </a:extLst>
          </p:cNvPr>
          <p:cNvSpPr txBox="1"/>
          <p:nvPr/>
        </p:nvSpPr>
        <p:spPr>
          <a:xfrm>
            <a:off x="955394" y="561954"/>
            <a:ext cx="1704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Sondagem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09F98D2-B14E-4F19-8A03-CAB31B2F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724" y="1585655"/>
            <a:ext cx="4563112" cy="3686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BC22005-F275-4985-8477-4CEFB70B12CC}"/>
              </a:ext>
            </a:extLst>
          </p:cNvPr>
          <p:cNvSpPr txBox="1"/>
          <p:nvPr/>
        </p:nvSpPr>
        <p:spPr>
          <a:xfrm>
            <a:off x="718905" y="1310066"/>
            <a:ext cx="50369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Passo </a:t>
            </a:r>
            <a:r>
              <a:rPr lang="pt-BR" sz="2000" b="1" dirty="0"/>
              <a:t>intermediário</a:t>
            </a:r>
            <a:r>
              <a:rPr lang="pt-BR" dirty="0"/>
              <a:t> dentro de um projeto de mineração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Possibilita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Complementar o </a:t>
            </a:r>
            <a:r>
              <a:rPr lang="pt-BR" sz="2000" b="1" dirty="0"/>
              <a:t>mapeamento de superfície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Cubagem da reserva – produzir um </a:t>
            </a:r>
            <a:r>
              <a:rPr lang="pt-BR" sz="2000" b="1" dirty="0"/>
              <a:t>“mapeamento” de subsuperfície </a:t>
            </a:r>
          </a:p>
          <a:p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Constatar: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Localização geográfica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Profundidade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Geometria do corpo mineralizado </a:t>
            </a:r>
          </a:p>
        </p:txBody>
      </p:sp>
    </p:spTree>
    <p:extLst>
      <p:ext uri="{BB962C8B-B14F-4D97-AF65-F5344CB8AC3E}">
        <p14:creationId xmlns:p14="http://schemas.microsoft.com/office/powerpoint/2010/main" val="206237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C9A34B4-B5AF-484E-BAA4-CE892CD367F6}"/>
              </a:ext>
            </a:extLst>
          </p:cNvPr>
          <p:cNvSpPr txBox="1"/>
          <p:nvPr/>
        </p:nvSpPr>
        <p:spPr>
          <a:xfrm>
            <a:off x="955394" y="561954"/>
            <a:ext cx="1704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Sondagem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3C17217-9B79-4387-A1BC-66171163B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34" y="1585656"/>
            <a:ext cx="5921506" cy="329658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D7C99DE-526D-41E4-9961-4B231F6987C5}"/>
              </a:ext>
            </a:extLst>
          </p:cNvPr>
          <p:cNvSpPr txBox="1"/>
          <p:nvPr/>
        </p:nvSpPr>
        <p:spPr>
          <a:xfrm>
            <a:off x="718905" y="1310066"/>
            <a:ext cx="503691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Passo </a:t>
            </a:r>
            <a:r>
              <a:rPr lang="pt-BR" sz="2000" b="1" dirty="0"/>
              <a:t>intermediário</a:t>
            </a:r>
            <a:r>
              <a:rPr lang="pt-BR" dirty="0"/>
              <a:t> dentro de um projeto de mineração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Possibilita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Complementar o </a:t>
            </a:r>
            <a:r>
              <a:rPr lang="pt-BR" sz="2000" b="1" dirty="0"/>
              <a:t>mapeamento de superfície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Cubagem da reserva – produzir um </a:t>
            </a:r>
            <a:r>
              <a:rPr lang="pt-BR" sz="2000" b="1" dirty="0"/>
              <a:t>“mapeamento” de subsuperfície </a:t>
            </a:r>
          </a:p>
          <a:p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Constatar: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Teor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Localização geográfica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Profundidade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Geometria do corpo mineralizado </a:t>
            </a:r>
          </a:p>
        </p:txBody>
      </p:sp>
    </p:spTree>
    <p:extLst>
      <p:ext uri="{BB962C8B-B14F-4D97-AF65-F5344CB8AC3E}">
        <p14:creationId xmlns:p14="http://schemas.microsoft.com/office/powerpoint/2010/main" val="115449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9982F47-86E3-4F06-93D4-918B194F3056}"/>
              </a:ext>
            </a:extLst>
          </p:cNvPr>
          <p:cNvSpPr txBox="1"/>
          <p:nvPr/>
        </p:nvSpPr>
        <p:spPr>
          <a:xfrm>
            <a:off x="771549" y="1838193"/>
            <a:ext cx="102530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Softwares para uso em minerações são </a:t>
            </a:r>
            <a:r>
              <a:rPr lang="pt-BR" sz="2000" b="1" dirty="0"/>
              <a:t>caros</a:t>
            </a:r>
            <a:r>
              <a:rPr lang="pt-BR" dirty="0"/>
              <a:t>, demandam </a:t>
            </a:r>
            <a:r>
              <a:rPr lang="pt-BR" sz="2000" b="1" dirty="0"/>
              <a:t>conhecimento específico </a:t>
            </a:r>
            <a:r>
              <a:rPr lang="pt-BR" dirty="0"/>
              <a:t>e usam de certa subjetividade - </a:t>
            </a:r>
            <a:r>
              <a:rPr lang="pt-BR" sz="2000" b="1" dirty="0"/>
              <a:t>conhecimento prévio da área </a:t>
            </a:r>
            <a:r>
              <a:rPr lang="pt-BR" dirty="0"/>
              <a:t>a ser explorada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B81C7D-2F89-474C-BB5B-64396DBF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14" y="2936791"/>
            <a:ext cx="3449467" cy="31677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025781-1406-4446-A2F0-13BB1F3E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084" y="2936791"/>
            <a:ext cx="5247618" cy="316776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0DF7441-8EB5-4517-9D61-F61317DFD23D}"/>
              </a:ext>
            </a:extLst>
          </p:cNvPr>
          <p:cNvSpPr txBox="1"/>
          <p:nvPr/>
        </p:nvSpPr>
        <p:spPr>
          <a:xfrm>
            <a:off x="955394" y="561954"/>
            <a:ext cx="16177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Problema!</a:t>
            </a:r>
          </a:p>
        </p:txBody>
      </p:sp>
    </p:spTree>
    <p:extLst>
      <p:ext uri="{BB962C8B-B14F-4D97-AF65-F5344CB8AC3E}">
        <p14:creationId xmlns:p14="http://schemas.microsoft.com/office/powerpoint/2010/main" val="380890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1A71B32-1F41-41A5-BE73-352470A35D7B}"/>
              </a:ext>
            </a:extLst>
          </p:cNvPr>
          <p:cNvSpPr txBox="1"/>
          <p:nvPr/>
        </p:nvSpPr>
        <p:spPr>
          <a:xfrm>
            <a:off x="955394" y="561954"/>
            <a:ext cx="1141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Projeto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0C7AFAD-2A00-4516-BFF0-2DFC18C39147}"/>
              </a:ext>
            </a:extLst>
          </p:cNvPr>
          <p:cNvSpPr txBox="1"/>
          <p:nvPr/>
        </p:nvSpPr>
        <p:spPr>
          <a:xfrm>
            <a:off x="771549" y="1838193"/>
            <a:ext cx="102530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Usar a técnica de </a:t>
            </a:r>
            <a:r>
              <a:rPr lang="pt-BR" b="1" dirty="0"/>
              <a:t>regressão KNN </a:t>
            </a:r>
            <a:r>
              <a:rPr lang="pt-BR" dirty="0"/>
              <a:t>para</a:t>
            </a:r>
            <a:r>
              <a:rPr lang="pt-BR" b="1" dirty="0"/>
              <a:t> </a:t>
            </a:r>
            <a:r>
              <a:rPr lang="pt-BR" dirty="0"/>
              <a:t>prever os teores de áreas que não foram sondadas</a:t>
            </a:r>
          </a:p>
          <a:p>
            <a:endParaRPr lang="pt-B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Primeiro passo para permitir o uso de </a:t>
            </a:r>
            <a:r>
              <a:rPr lang="pt-BR" sz="2000" b="1" dirty="0"/>
              <a:t>ferramentas computacionais de baixo custo </a:t>
            </a:r>
            <a:r>
              <a:rPr lang="pt-BR" dirty="0"/>
              <a:t>e </a:t>
            </a:r>
            <a:r>
              <a:rPr lang="pt-BR" sz="2000" b="1" dirty="0"/>
              <a:t>sem a necessidade de conhecimento prévio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480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1A71B32-1F41-41A5-BE73-352470A35D7B}"/>
              </a:ext>
            </a:extLst>
          </p:cNvPr>
          <p:cNvSpPr txBox="1"/>
          <p:nvPr/>
        </p:nvSpPr>
        <p:spPr>
          <a:xfrm>
            <a:off x="955394" y="561954"/>
            <a:ext cx="1141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Projeto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0C7AFAD-2A00-4516-BFF0-2DFC18C39147}"/>
              </a:ext>
            </a:extLst>
          </p:cNvPr>
          <p:cNvSpPr txBox="1"/>
          <p:nvPr/>
        </p:nvSpPr>
        <p:spPr>
          <a:xfrm>
            <a:off x="771549" y="1838193"/>
            <a:ext cx="102530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/>
              <a:t>Identificar áreas com diferentes teores, viabilizando o uso específico de cada zona para determinados setores econômicos  </a:t>
            </a:r>
          </a:p>
          <a:p>
            <a:endParaRPr lang="pt-BR" dirty="0"/>
          </a:p>
          <a:p>
            <a:endParaRPr lang="pt-BR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000" dirty="0"/>
              <a:t>3 grandes setores de interesse</a:t>
            </a: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BE6DC7-7DFA-4966-AF95-B636B354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26" y="4129051"/>
            <a:ext cx="2585468" cy="17288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FD7C36-42ED-4BDF-BFB1-A726507B3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" b="2844"/>
          <a:stretch/>
        </p:blipFill>
        <p:spPr>
          <a:xfrm>
            <a:off x="491516" y="4129050"/>
            <a:ext cx="2883840" cy="16835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1B5511-6E1D-427F-8942-075DB0C3B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4" t="2161" r="9851" b="1504"/>
          <a:stretch/>
        </p:blipFill>
        <p:spPr>
          <a:xfrm>
            <a:off x="7502979" y="4129050"/>
            <a:ext cx="2955489" cy="172886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8273B-1EA5-4D57-BC3F-4B6DA3724BD6}"/>
              </a:ext>
            </a:extLst>
          </p:cNvPr>
          <p:cNvSpPr txBox="1"/>
          <p:nvPr/>
        </p:nvSpPr>
        <p:spPr>
          <a:xfrm>
            <a:off x="4038546" y="3545783"/>
            <a:ext cx="264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Agricultura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8FD4C2F-FECC-4AEF-94ED-C345B14518B7}"/>
              </a:ext>
            </a:extLst>
          </p:cNvPr>
          <p:cNvSpPr txBox="1"/>
          <p:nvPr/>
        </p:nvSpPr>
        <p:spPr>
          <a:xfrm>
            <a:off x="880733" y="3563152"/>
            <a:ext cx="264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Agropecuária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E67373-0B25-42F4-9FB0-77E3492A4B4E}"/>
              </a:ext>
            </a:extLst>
          </p:cNvPr>
          <p:cNvSpPr txBox="1"/>
          <p:nvPr/>
        </p:nvSpPr>
        <p:spPr>
          <a:xfrm>
            <a:off x="7502979" y="3566876"/>
            <a:ext cx="264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Indústria</a:t>
            </a:r>
          </a:p>
        </p:txBody>
      </p:sp>
    </p:spTree>
    <p:extLst>
      <p:ext uri="{BB962C8B-B14F-4D97-AF65-F5344CB8AC3E}">
        <p14:creationId xmlns:p14="http://schemas.microsoft.com/office/powerpoint/2010/main" val="170514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9ABF5CBC-97B3-4ECC-AC95-6F164FF355BA}"/>
              </a:ext>
            </a:extLst>
          </p:cNvPr>
          <p:cNvSpPr txBox="1"/>
          <p:nvPr/>
        </p:nvSpPr>
        <p:spPr>
          <a:xfrm>
            <a:off x="172530" y="1870745"/>
            <a:ext cx="46666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Composta por 26 furos de sondagem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Profundidade média de 450m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Amostragem realizada a cada 3m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Dados: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Colar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Localização UTM (X,Y)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Profundidade Z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6 elementos químicos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Elemento de interesse: A – </a:t>
            </a:r>
            <a:r>
              <a:rPr lang="pt-BR" dirty="0" err="1"/>
              <a:t>CaO</a:t>
            </a:r>
            <a:endParaRPr lang="pt-BR" dirty="0"/>
          </a:p>
          <a:p>
            <a:pPr lvl="2"/>
            <a:r>
              <a:rPr lang="pt-BR" dirty="0"/>
              <a:t> 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503134-4267-4BA6-923B-1A6E5F556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53" b="76970"/>
          <a:stretch/>
        </p:blipFill>
        <p:spPr>
          <a:xfrm>
            <a:off x="5456337" y="1870745"/>
            <a:ext cx="5843035" cy="109684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E96FED-1C01-4245-B998-96FAB8B9BFAF}"/>
              </a:ext>
            </a:extLst>
          </p:cNvPr>
          <p:cNvSpPr txBox="1"/>
          <p:nvPr/>
        </p:nvSpPr>
        <p:spPr>
          <a:xfrm>
            <a:off x="955394" y="561954"/>
            <a:ext cx="22381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Base de dados</a:t>
            </a:r>
          </a:p>
        </p:txBody>
      </p:sp>
    </p:spTree>
    <p:extLst>
      <p:ext uri="{BB962C8B-B14F-4D97-AF65-F5344CB8AC3E}">
        <p14:creationId xmlns:p14="http://schemas.microsoft.com/office/powerpoint/2010/main" val="496473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1008</TotalTime>
  <Words>885</Words>
  <Application>Microsoft Office PowerPoint</Application>
  <PresentationFormat>Widescreen</PresentationFormat>
  <Paragraphs>157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Century Gothic</vt:lpstr>
      <vt:lpstr>Courier New</vt:lpstr>
      <vt:lpstr>Wingdings</vt:lpstr>
      <vt:lpstr>Wingdings 3</vt:lpstr>
      <vt:lpstr>Íon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Guerra</dc:creator>
  <cp:lastModifiedBy>Felipe Guerra</cp:lastModifiedBy>
  <cp:revision>50</cp:revision>
  <dcterms:created xsi:type="dcterms:W3CDTF">2021-04-24T00:34:37Z</dcterms:created>
  <dcterms:modified xsi:type="dcterms:W3CDTF">2021-04-24T20:07:36Z</dcterms:modified>
</cp:coreProperties>
</file>